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53" r:id="rId1"/>
    <p:sldMasterId id="2147483808" r:id="rId2"/>
  </p:sldMasterIdLst>
  <p:notesMasterIdLst>
    <p:notesMasterId r:id="rId52"/>
  </p:notesMasterIdLst>
  <p:handoutMasterIdLst>
    <p:handoutMasterId r:id="rId53"/>
  </p:handoutMasterIdLst>
  <p:sldIdLst>
    <p:sldId id="768" r:id="rId3"/>
    <p:sldId id="769" r:id="rId4"/>
    <p:sldId id="770" r:id="rId5"/>
    <p:sldId id="771" r:id="rId6"/>
    <p:sldId id="772" r:id="rId7"/>
    <p:sldId id="773" r:id="rId8"/>
    <p:sldId id="723" r:id="rId9"/>
    <p:sldId id="724" r:id="rId10"/>
    <p:sldId id="726" r:id="rId11"/>
    <p:sldId id="732" r:id="rId12"/>
    <p:sldId id="725" r:id="rId13"/>
    <p:sldId id="727" r:id="rId14"/>
    <p:sldId id="778" r:id="rId15"/>
    <p:sldId id="735" r:id="rId16"/>
    <p:sldId id="734" r:id="rId17"/>
    <p:sldId id="736" r:id="rId18"/>
    <p:sldId id="737" r:id="rId19"/>
    <p:sldId id="738" r:id="rId20"/>
    <p:sldId id="741" r:id="rId21"/>
    <p:sldId id="739" r:id="rId22"/>
    <p:sldId id="740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58" r:id="rId40"/>
    <p:sldId id="759" r:id="rId41"/>
    <p:sldId id="760" r:id="rId42"/>
    <p:sldId id="761" r:id="rId43"/>
    <p:sldId id="762" r:id="rId44"/>
    <p:sldId id="764" r:id="rId45"/>
    <p:sldId id="777" r:id="rId46"/>
    <p:sldId id="766" r:id="rId47"/>
    <p:sldId id="774" r:id="rId48"/>
    <p:sldId id="779" r:id="rId49"/>
    <p:sldId id="776" r:id="rId50"/>
    <p:sldId id="775" r:id="rId51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71" autoAdjust="0"/>
    <p:restoredTop sz="71795" autoAdjust="0"/>
  </p:normalViewPr>
  <p:slideViewPr>
    <p:cSldViewPr>
      <p:cViewPr varScale="1">
        <p:scale>
          <a:sx n="75" d="100"/>
          <a:sy n="75" d="100"/>
        </p:scale>
        <p:origin x="1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First, it is okay! Everyone learns at a different pace.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Ask for help.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Karel is a gentle introduction to programming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Language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Call me Tyler</a:t>
            </a:r>
          </a:p>
          <a:p>
            <a:r>
              <a:rPr lang="en-US" altLang="en-US">
                <a:latin typeface="Times New Roman" charset="0"/>
              </a:rPr>
              <a:t>I grew up in Arizona. Played a lot of soccer growing up. Really liked math/science.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I’m a graduate student in Electrical Engineering at Stanford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How much experience did I have when I first did this material?</a:t>
            </a:r>
          </a:p>
          <a:p>
            <a:r>
              <a:rPr lang="en-US" altLang="en-US">
                <a:latin typeface="Times New Roman" charset="0"/>
              </a:rPr>
              <a:t>It was difficult for me too.</a:t>
            </a:r>
          </a:p>
          <a:p>
            <a:r>
              <a:rPr lang="en-US" altLang="en-US">
                <a:latin typeface="Times New Roman" charset="0"/>
              </a:rPr>
              <a:t>Started teaching in section leading program. Now I coordinate that program.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want all of you to be successful</a:t>
            </a:r>
          </a:p>
          <a:p>
            <a:r>
              <a:rPr lang="en-US" altLang="en-US">
                <a:latin typeface="Times New Roman" charset="0"/>
              </a:rPr>
              <a:t>That</a:t>
            </a:r>
            <a:r>
              <a:rPr lang="fr-FR" altLang="en-US">
                <a:latin typeface="Times New Roman" charset="0"/>
              </a:rPr>
              <a:t>’</a:t>
            </a:r>
            <a:r>
              <a:rPr lang="en-US" altLang="en-US">
                <a:latin typeface="Times New Roman" charset="0"/>
              </a:rPr>
              <a:t>s why we have such a large course staff</a:t>
            </a:r>
          </a:p>
          <a:p>
            <a:r>
              <a:rPr lang="en-US" altLang="en-US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Schedule is fluid</a:t>
            </a:r>
          </a:p>
          <a:p>
            <a:r>
              <a:rPr lang="en-US" altLang="en-US">
                <a:latin typeface="Times New Roman" charset="0"/>
              </a:rPr>
              <a:t>Explain purpose of lab/section.</a:t>
            </a:r>
          </a:p>
          <a:p>
            <a:r>
              <a:rPr lang="en-US" altLang="en-US">
                <a:latin typeface="Times New Roman" charset="0"/>
              </a:rPr>
              <a:t>Learn by doing!!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315243-246C-CC4F-9CB4-A4C7F5A63511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What will I learn next time?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A0240A6-6E6B-274B-8751-A3122392C8A1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love questions!!!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>
                <a:latin typeface="Times New Roman" charset="0"/>
              </a:rPr>
              <a:t>…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181100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40335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1905000" y="3163888"/>
            <a:ext cx="41529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Times New Roman" charset="0"/>
              </a:rPr>
              <a:t>http://csbridge.org</a:t>
            </a: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3497263" y="6272213"/>
            <a:ext cx="2638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*note that its </a:t>
            </a:r>
            <a:r>
              <a:rPr lang="en-US" altLang="en-US" sz="2400" b="1">
                <a:latin typeface="Times New Roman" charset="0"/>
              </a:rPr>
              <a:t>org</a:t>
            </a:r>
            <a:r>
              <a:rPr lang="en-US" altLang="en-US" sz="2400">
                <a:latin typeface="Times New Roman" charset="0"/>
              </a:rPr>
              <a:t> not </a:t>
            </a:r>
            <a:r>
              <a:rPr lang="en-US" altLang="en-US" sz="2400" b="1">
                <a:latin typeface="Times New Roman" charset="0"/>
              </a:rPr>
              <a:t>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Breakout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What if I fall behind?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Share Ideas Not Code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915988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South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6086475" y="33607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West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233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putBeeper();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079625"/>
            <a:ext cx="29130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2079625"/>
            <a:ext cx="2862262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Box 6"/>
          <p:cNvSpPr txBox="1">
            <a:spLocks noChangeArrowheads="1"/>
          </p:cNvSpPr>
          <p:nvPr/>
        </p:nvSpPr>
        <p:spPr bwMode="auto">
          <a:xfrm>
            <a:off x="2662238" y="2079625"/>
            <a:ext cx="22669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>
                <a:solidFill>
                  <a:srgbClr val="FFFF00"/>
                </a:solidFill>
              </a:rPr>
              <a:t>Boğaziçi Ünv. 2015</a:t>
            </a:r>
          </a:p>
        </p:txBody>
      </p:sp>
      <p:sp>
        <p:nvSpPr>
          <p:cNvPr id="118788" name="TextBox 7"/>
          <p:cNvSpPr txBox="1">
            <a:spLocks noChangeArrowheads="1"/>
          </p:cNvSpPr>
          <p:nvPr/>
        </p:nvSpPr>
        <p:spPr bwMode="auto">
          <a:xfrm>
            <a:off x="192088" y="2711450"/>
            <a:ext cx="18986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>
                <a:solidFill>
                  <a:schemeClr val="accent2"/>
                </a:solidFill>
              </a:rPr>
              <a:t>Darüşşafaka Lisesi. 2014</a:t>
            </a:r>
          </a:p>
        </p:txBody>
      </p:sp>
      <p:sp>
        <p:nvSpPr>
          <p:cNvPr id="118789" name="TextBox 8"/>
          <p:cNvSpPr txBox="1">
            <a:spLocks noChangeArrowheads="1"/>
          </p:cNvSpPr>
          <p:nvPr/>
        </p:nvSpPr>
        <p:spPr bwMode="auto">
          <a:xfrm>
            <a:off x="6415088" y="2079625"/>
            <a:ext cx="2265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>
                <a:solidFill>
                  <a:srgbClr val="FFFF00"/>
                </a:solidFill>
              </a:rPr>
              <a:t>Koç Ünv.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582738"/>
            <a:ext cx="25431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1577975"/>
            <a:ext cx="2503488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1577975"/>
            <a:ext cx="250348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4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/>
              <a:t>            Asena                                  Bryce                               Julia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0463" y="617538"/>
            <a:ext cx="417512" cy="3325812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1704975"/>
            <a:ext cx="2481263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700213"/>
            <a:ext cx="18383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1889125"/>
            <a:ext cx="2189163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Box 7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/>
              <a:t>            Nick                               Chris                                      Lisa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78041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statements in the method body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756150"/>
            <a:ext cx="2967038" cy="12001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</a:rPr>
              <a:t>This adds a new command to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Karels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vocabulary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89560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3019425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19713"/>
            <a:ext cx="58039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3387725" y="1068388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4" descr="Screen Shot 2016-06-20 at 10.5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>
            <a:fillRect/>
          </a:stretch>
        </p:blipFill>
        <p:spPr bwMode="auto">
          <a:xfrm>
            <a:off x="2138363" y="1468438"/>
            <a:ext cx="41052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5" descr="Screen Shot 2016-06-20 at 11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908425"/>
            <a:ext cx="61722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6"/>
          <p:cNvSpPr txBox="1">
            <a:spLocks noChangeArrowheads="1"/>
          </p:cNvSpPr>
          <p:nvPr/>
        </p:nvSpPr>
        <p:spPr bwMode="auto">
          <a:xfrm>
            <a:off x="2632075" y="8699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4" name="TextBox 8"/>
          <p:cNvSpPr txBox="1">
            <a:spLocks noChangeArrowheads="1"/>
          </p:cNvSpPr>
          <p:nvPr/>
        </p:nvSpPr>
        <p:spPr bwMode="auto">
          <a:xfrm>
            <a:off x="4745038" y="900113"/>
            <a:ext cx="812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0" y="1100138"/>
            <a:ext cx="0" cy="25273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0850" y="3748088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007" name="TextBox 15"/>
          <p:cNvSpPr txBox="1">
            <a:spLocks noChangeArrowheads="1"/>
          </p:cNvSpPr>
          <p:nvPr/>
        </p:nvSpPr>
        <p:spPr bwMode="auto">
          <a:xfrm>
            <a:off x="2784475" y="34988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8" name="TextBox 16"/>
          <p:cNvSpPr txBox="1">
            <a:spLocks noChangeArrowheads="1"/>
          </p:cNvSpPr>
          <p:nvPr/>
        </p:nvSpPr>
        <p:spPr bwMode="auto">
          <a:xfrm>
            <a:off x="4897438" y="3486150"/>
            <a:ext cx="812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5"/>
          <a:stretch>
            <a:fillRect/>
          </a:stretch>
        </p:blipFill>
        <p:spPr bwMode="auto">
          <a:xfrm>
            <a:off x="852488" y="1911350"/>
            <a:ext cx="30337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30051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12552" r="49524"/>
          <a:stretch>
            <a:fillRect/>
          </a:stretch>
        </p:blipFill>
        <p:spPr bwMode="auto">
          <a:xfrm>
            <a:off x="6434138" y="1911350"/>
            <a:ext cx="9890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233863" y="200342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863" y="570547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054" name="TextBox 2"/>
          <p:cNvSpPr txBox="1">
            <a:spLocks noChangeArrowheads="1"/>
          </p:cNvSpPr>
          <p:nvPr/>
        </p:nvSpPr>
        <p:spPr bwMode="auto">
          <a:xfrm>
            <a:off x="4868863" y="1400175"/>
            <a:ext cx="32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Box 6"/>
          <p:cNvSpPr txBox="1">
            <a:spLocks noChangeArrowheads="1"/>
          </p:cNvSpPr>
          <p:nvPr/>
        </p:nvSpPr>
        <p:spPr bwMode="auto">
          <a:xfrm>
            <a:off x="438150" y="1085850"/>
            <a:ext cx="82169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>
                <a:solidFill>
                  <a:srgbClr val="FF0000"/>
                </a:solidFill>
              </a:rPr>
              <a:t>Great team!... Some of them were in your place just 2 years ago</a:t>
            </a:r>
          </a:p>
        </p:txBody>
      </p:sp>
      <p:pic>
        <p:nvPicPr>
          <p:cNvPr id="12185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91"/>
          <a:stretch>
            <a:fillRect/>
          </a:stretch>
        </p:blipFill>
        <p:spPr bwMode="auto">
          <a:xfrm>
            <a:off x="1755775" y="1516063"/>
            <a:ext cx="54927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1309688"/>
            <a:ext cx="2424112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3836988" y="4454525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/>
              <a:t>Pelin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479675" y="3179763"/>
            <a:ext cx="187325" cy="1730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74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22313"/>
            <a:ext cx="65532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1101</Words>
  <Application>Microsoft Macintosh PowerPoint</Application>
  <PresentationFormat>On-screen Show (4:3)</PresentationFormat>
  <Paragraphs>545</Paragraphs>
  <Slides>49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Times New Roman</vt:lpstr>
      <vt:lpstr>Arial</vt:lpstr>
      <vt:lpstr>Times</vt:lpstr>
      <vt:lpstr>Century Gothic</vt:lpstr>
      <vt:lpstr>Courier</vt:lpstr>
      <vt:lpstr>ＭＳ Ｐゴシック</vt:lpstr>
      <vt:lpstr>DejaVu Serif</vt:lpstr>
      <vt:lpstr>Droid Sans Fallback</vt:lpstr>
      <vt:lpstr>Ubuntu Mono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Tyler Jay Conklin</cp:lastModifiedBy>
  <cp:revision>5519</cp:revision>
  <cp:lastPrinted>2002-11-15T22:37:08Z</cp:lastPrinted>
  <dcterms:created xsi:type="dcterms:W3CDTF">1998-09-02T00:01:18Z</dcterms:created>
  <dcterms:modified xsi:type="dcterms:W3CDTF">2017-07-03T15:55:57Z</dcterms:modified>
</cp:coreProperties>
</file>